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4" r:id="rId5"/>
    <p:sldId id="259" r:id="rId6"/>
    <p:sldId id="261" r:id="rId7"/>
    <p:sldId id="268" r:id="rId8"/>
    <p:sldId id="272" r:id="rId9"/>
    <p:sldId id="273" r:id="rId10"/>
    <p:sldId id="274" r:id="rId11"/>
    <p:sldId id="275" r:id="rId12"/>
    <p:sldId id="27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'[EYH Feedback.xlsx]Sheet3'!$N$1:$Q$1</c:f>
              <c:strCache>
                <c:ptCount val="4"/>
                <c:pt idx="0">
                  <c:v>Overall workshops</c:v>
                </c:pt>
                <c:pt idx="1">
                  <c:v>Organization/scheduling</c:v>
                </c:pt>
                <c:pt idx="2">
                  <c:v>Content of Activities</c:v>
                </c:pt>
                <c:pt idx="3">
                  <c:v>Overall conference</c:v>
                </c:pt>
              </c:strCache>
            </c:strRef>
          </c:tx>
          <c:invertIfNegative val="0"/>
          <c:cat>
            <c:strRef>
              <c:f>'[EYH Feedback.xlsx]Sheet3'!$N$1:$Q$1</c:f>
              <c:strCache>
                <c:ptCount val="4"/>
                <c:pt idx="0">
                  <c:v>Overall workshops</c:v>
                </c:pt>
                <c:pt idx="1">
                  <c:v>Organization/scheduling</c:v>
                </c:pt>
                <c:pt idx="2">
                  <c:v>Content of Activities</c:v>
                </c:pt>
                <c:pt idx="3">
                  <c:v>Overall conference</c:v>
                </c:pt>
              </c:strCache>
            </c:strRef>
          </c:cat>
          <c:val>
            <c:numRef>
              <c:f>'[EYH Feedback.xlsx]Sheet3'!$N$89:$Q$89</c:f>
              <c:numCache>
                <c:formatCode>General</c:formatCode>
                <c:ptCount val="4"/>
                <c:pt idx="0">
                  <c:v>3.7586206896551726</c:v>
                </c:pt>
                <c:pt idx="1">
                  <c:v>3.5402298850574714</c:v>
                </c:pt>
                <c:pt idx="2">
                  <c:v>3.6724137931034484</c:v>
                </c:pt>
                <c:pt idx="3">
                  <c:v>3.7241379310344827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8-4F40-8A30-9E92A959C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3056776"/>
        <c:axId val="383055464"/>
      </c:barChart>
      <c:catAx>
        <c:axId val="38305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3055464"/>
        <c:crosses val="autoZero"/>
        <c:auto val="1"/>
        <c:lblAlgn val="ctr"/>
        <c:lblOffset val="100"/>
        <c:noMultiLvlLbl val="0"/>
      </c:catAx>
      <c:valAx>
        <c:axId val="38305546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600" baseline="0" dirty="0" smtClean="0"/>
                  <a:t>Average (86 respondents)</a:t>
                </a:r>
                <a:endParaRPr lang="en-US" sz="160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3056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Has EYH Helped you</a:t>
            </a:r>
            <a:r>
              <a:rPr lang="en-US" sz="3600" b="1" baseline="0" dirty="0">
                <a:solidFill>
                  <a:schemeClr val="tx1"/>
                </a:solidFill>
              </a:rPr>
              <a:t> focus on a career choice?</a:t>
            </a:r>
            <a:endParaRPr lang="en-US" sz="3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'[EYH Feedback.xlsx]Sheet3'!$C$13:$C$17</c:f>
              <c:strCache>
                <c:ptCount val="5"/>
                <c:pt idx="0">
                  <c:v>Yes</c:v>
                </c:pt>
                <c:pt idx="1">
                  <c:v>Somewhat</c:v>
                </c:pt>
                <c:pt idx="2">
                  <c:v>Maybe</c:v>
                </c:pt>
                <c:pt idx="3">
                  <c:v>No</c:v>
                </c:pt>
                <c:pt idx="4">
                  <c:v>Don't know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'[EYH Feedback.xlsx]Sheet3'!$C$13:$C$17</c:f>
              <c:strCache>
                <c:ptCount val="5"/>
                <c:pt idx="0">
                  <c:v>Yes</c:v>
                </c:pt>
                <c:pt idx="1">
                  <c:v>Somewhat</c:v>
                </c:pt>
                <c:pt idx="2">
                  <c:v>Maybe</c:v>
                </c:pt>
                <c:pt idx="3">
                  <c:v>No</c:v>
                </c:pt>
                <c:pt idx="4">
                  <c:v>Don't know</c:v>
                </c:pt>
              </c:strCache>
            </c:strRef>
          </c:cat>
          <c:val>
            <c:numRef>
              <c:f>'[EYH Feedback.xlsx]Sheet3'!$D$13:$D$17</c:f>
              <c:numCache>
                <c:formatCode>General</c:formatCode>
                <c:ptCount val="5"/>
                <c:pt idx="0">
                  <c:v>63</c:v>
                </c:pt>
                <c:pt idx="1">
                  <c:v>8</c:v>
                </c:pt>
                <c:pt idx="2">
                  <c:v>3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9-4B82-82FA-A02F67880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609408"/>
        <c:axId val="387615312"/>
      </c:barChart>
      <c:catAx>
        <c:axId val="3876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15312"/>
        <c:crosses val="autoZero"/>
        <c:auto val="1"/>
        <c:lblAlgn val="ctr"/>
        <c:lblOffset val="100"/>
        <c:noMultiLvlLbl val="0"/>
      </c:catAx>
      <c:valAx>
        <c:axId val="38761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6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EE3024-CD64-4AE3-B409-86929EC2956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B8E8B9-915B-40EB-BC8D-29A0FA7C6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xstatic.com/media/531408_bc42415de0c4c736e3651f94e97597c0.png/v1/fill/w_215,h_99,al_c,usm_0.66_1.00_0.01/531408_bc42415de0c4c736e3651f94e97597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77" y="439476"/>
            <a:ext cx="6161423" cy="28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0977" y="5105400"/>
            <a:ext cx="48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Lingli Ni and Maryam Farsian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9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2017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girls </a:t>
            </a:r>
            <a:r>
              <a:rPr lang="en-US" sz="2400" i="1" dirty="0" smtClean="0"/>
              <a:t>loved</a:t>
            </a:r>
            <a:r>
              <a:rPr lang="en-US" sz="2400" dirty="0" smtClean="0"/>
              <a:t> the workshops!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Cool to see your own eyes and how each eye is different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Learned how animals see color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TBH it was Lit!!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Loved how to build a circuit and turn on light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We got to blow the fuse!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Got to go outside and catch animals, like being in water.  Taught well, learned about animals and pollution.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We learned about DNA and investigated a crime.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Got to make bugs/build our own model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Got to do procedures in EMT and meet Bernie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Learned about cells and diseases, cool reactions</a:t>
            </a:r>
          </a:p>
          <a:p>
            <a:pPr marL="41148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73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2017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Suggestions for EYH Conference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Less talking, more activities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More hands 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More stations per workshop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Relate it to real world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All ages might not understand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List of things needed (sunscreen, shoes, etc.)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Girls need map, schedule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2017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General Conference Feedback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Fun, Amazing, You did a GREAT job!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This was a big opportunity for me!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Actually made me want to learn and listen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Best class I have ever taken!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 want to go to college here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On Monday I’m going to be an A+ student!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100% kid approved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THANK YOU so much!  </a:t>
            </a:r>
          </a:p>
        </p:txBody>
      </p:sp>
    </p:spTree>
    <p:extLst>
      <p:ext uri="{BB962C8B-B14F-4D97-AF65-F5344CB8AC3E}">
        <p14:creationId xmlns:p14="http://schemas.microsoft.com/office/powerpoint/2010/main" val="33075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>THANK YOU to everyone for participating!  </a:t>
            </a:r>
            <a:endParaRPr lang="en-US" sz="3600" dirty="0"/>
          </a:p>
        </p:txBody>
      </p:sp>
      <p:pic>
        <p:nvPicPr>
          <p:cNvPr id="4" name="Picture 3" descr="C:\Users\itguest01\Desktop\EYH\20161001_1248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36895"/>
          <a:stretch/>
        </p:blipFill>
        <p:spPr bwMode="auto">
          <a:xfrm>
            <a:off x="2590800" y="1600200"/>
            <a:ext cx="3533775" cy="381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6598" b="7059"/>
          <a:stretch/>
        </p:blipFill>
        <p:spPr>
          <a:xfrm>
            <a:off x="76200" y="1600199"/>
            <a:ext cx="2405062" cy="381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r="25850"/>
          <a:stretch/>
        </p:blipFill>
        <p:spPr>
          <a:xfrm>
            <a:off x="6248400" y="1600199"/>
            <a:ext cx="2819400" cy="3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/>
          <a:lstStyle/>
          <a:p>
            <a:r>
              <a:rPr lang="en-US" dirty="0" smtClean="0"/>
              <a:t>Goals of EYH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251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Allow young women to investigate STEM careers</a:t>
            </a:r>
          </a:p>
          <a:p>
            <a:pPr>
              <a:spcAft>
                <a:spcPts val="600"/>
              </a:spcAft>
            </a:pPr>
            <a:r>
              <a:rPr lang="en-US" dirty="0"/>
              <a:t>Small group interactions and hands-on activities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Engaging girls with female STEM role models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Meet other young ladies interested in 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Promote STEM fields as possible career choices</a:t>
            </a:r>
            <a:endParaRPr lang="en-US" dirty="0"/>
          </a:p>
        </p:txBody>
      </p:sp>
      <p:pic>
        <p:nvPicPr>
          <p:cNvPr id="7" name="Picture 6" descr="C:\Users\itguest01\Desktop\EYH\20161001_1349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6782"/>
          <a:stretch/>
        </p:blipFill>
        <p:spPr bwMode="auto">
          <a:xfrm>
            <a:off x="321527" y="3733800"/>
            <a:ext cx="4362767" cy="2899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500" r="24167" b="6250"/>
          <a:stretch/>
        </p:blipFill>
        <p:spPr>
          <a:xfrm>
            <a:off x="4760495" y="3733800"/>
            <a:ext cx="3926306" cy="28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Get Hands-on and Interactive!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664"/>
            <a:ext cx="6248400" cy="53553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b="1" dirty="0"/>
              <a:t>Two typical layouts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b="1" dirty="0"/>
              <a:t>Rotate through stations (10-15 mins each)</a:t>
            </a:r>
          </a:p>
          <a:p>
            <a:pPr marL="56692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One activity with more than one </a:t>
            </a:r>
            <a:r>
              <a:rPr lang="en-US" sz="2400" b="1" dirty="0" smtClean="0"/>
              <a:t>phase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Work in groups of 2-4, encourage teamwork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Use pencil and paper, equipment, computers, smart phones, etc. 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Answer </a:t>
            </a:r>
            <a:r>
              <a:rPr lang="en-US" sz="2400" dirty="0"/>
              <a:t>a </a:t>
            </a:r>
            <a:r>
              <a:rPr lang="en-US" sz="2400" dirty="0" smtClean="0"/>
              <a:t>problem or </a:t>
            </a:r>
            <a:r>
              <a:rPr lang="en-US" sz="2400" dirty="0"/>
              <a:t>question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Role play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Do a simulation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Play a game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Evaluate a product, design, etc.</a:t>
            </a:r>
          </a:p>
          <a:p>
            <a:pPr marL="411480" lvl="1" indent="0">
              <a:spcAft>
                <a:spcPts val="600"/>
              </a:spcAft>
              <a:buNone/>
            </a:pPr>
            <a:endParaRPr lang="en-US" sz="2200" dirty="0" smtClean="0"/>
          </a:p>
        </p:txBody>
      </p:sp>
      <p:pic>
        <p:nvPicPr>
          <p:cNvPr id="7" name="Picture 6" descr="C:\Users\itguest01\Desktop\EYH\20161001_1414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8" b="29468"/>
          <a:stretch/>
        </p:blipFill>
        <p:spPr bwMode="auto">
          <a:xfrm>
            <a:off x="5029200" y="2667000"/>
            <a:ext cx="3962400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7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Workshop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410200" cy="5029200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b="1" dirty="0" smtClean="0"/>
              <a:t>5 </a:t>
            </a:r>
            <a:r>
              <a:rPr lang="en-US" b="1" dirty="0"/>
              <a:t>Minutes</a:t>
            </a:r>
            <a:r>
              <a:rPr lang="en-US" dirty="0"/>
              <a:t> - Script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b="1" dirty="0"/>
              <a:t>5 Minutes</a:t>
            </a:r>
            <a:r>
              <a:rPr lang="en-US" dirty="0"/>
              <a:t> - Teach your workshop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b="1" dirty="0" smtClean="0"/>
              <a:t>25 </a:t>
            </a:r>
            <a:r>
              <a:rPr lang="en-US" b="1" dirty="0"/>
              <a:t>- 30 Minutes</a:t>
            </a:r>
            <a:r>
              <a:rPr lang="en-US" dirty="0"/>
              <a:t> - Hands on activity </a:t>
            </a: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r>
              <a:rPr lang="en-US" b="1" dirty="0" smtClean="0"/>
              <a:t>10</a:t>
            </a:r>
            <a:r>
              <a:rPr lang="en-US" b="1" dirty="0"/>
              <a:t> Minutes</a:t>
            </a:r>
            <a:r>
              <a:rPr lang="en-US" dirty="0"/>
              <a:t> - Questions?   Clean up and prepare for next </a:t>
            </a:r>
            <a:r>
              <a:rPr lang="en-US" dirty="0" smtClean="0"/>
              <a:t>workshop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572000"/>
            <a:ext cx="8153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Aft>
                <a:spcPts val="600"/>
              </a:spcAft>
              <a:buFont typeface="Georgia"/>
              <a:buNone/>
            </a:pPr>
            <a:r>
              <a:rPr lang="en-US" sz="2400" dirty="0" smtClean="0"/>
              <a:t>Before you begin your workshop: </a:t>
            </a:r>
            <a:br>
              <a:rPr lang="en-US" sz="2400" dirty="0" smtClean="0"/>
            </a:br>
            <a:r>
              <a:rPr lang="en-US" sz="2400" dirty="0" smtClean="0"/>
              <a:t>* Meet the “group leaders" escorting each group of girls </a:t>
            </a:r>
            <a:br>
              <a:rPr lang="en-US" sz="2400" dirty="0" smtClean="0"/>
            </a:br>
            <a:r>
              <a:rPr lang="en-US" sz="2400" dirty="0" smtClean="0"/>
              <a:t>*Ask them to keep you on schedule by providing a sign when you have 5 minutes or so left in your session.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0000"/>
          <a:stretch/>
        </p:blipFill>
        <p:spPr>
          <a:xfrm>
            <a:off x="5496339" y="1143000"/>
            <a:ext cx="357146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dirty="0" smtClean="0"/>
              <a:t>Questions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4064"/>
            <a:ext cx="5867400" cy="5279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Describe a typical day on your </a:t>
            </a:r>
            <a:r>
              <a:rPr lang="en-US" sz="2400" dirty="0" smtClean="0"/>
              <a:t>job.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How did you pick this career?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What is your life away from work life?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Have </a:t>
            </a:r>
            <a:r>
              <a:rPr lang="en-US" sz="2400" dirty="0"/>
              <a:t>you experienced any </a:t>
            </a:r>
            <a:r>
              <a:rPr lang="en-US" sz="2400" dirty="0" smtClean="0"/>
              <a:t>challenges?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What were the most useful subjects you took in school?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other jobs could you do with your experience and training?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is your salary? What is the range of salaries for people in this career? 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r="26917" b="1250"/>
          <a:stretch/>
        </p:blipFill>
        <p:spPr>
          <a:xfrm>
            <a:off x="5769014" y="990600"/>
            <a:ext cx="322258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US" dirty="0" smtClean="0"/>
              <a:t>Tips for Workshop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Practice and have </a:t>
            </a:r>
            <a:r>
              <a:rPr lang="en-US" sz="2400" dirty="0"/>
              <a:t>enough materials for </a:t>
            </a:r>
            <a:r>
              <a:rPr lang="en-US" sz="2400" dirty="0" smtClean="0"/>
              <a:t>each girl/group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 examples that are relevant to their lives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Try to reduce anxiety among the girls and build confidence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Ask </a:t>
            </a:r>
            <a:r>
              <a:rPr lang="en-US" sz="2400" dirty="0"/>
              <a:t>open-ended questions - Don’t give them the answers right </a:t>
            </a:r>
            <a:r>
              <a:rPr lang="en-US" sz="2400" dirty="0" smtClean="0"/>
              <a:t>away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Give positive feedback, encouragement, validation, etc.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r="4623" b="8181"/>
          <a:stretch/>
        </p:blipFill>
        <p:spPr>
          <a:xfrm>
            <a:off x="152400" y="3350941"/>
            <a:ext cx="4953000" cy="3308196"/>
          </a:xfrm>
          <a:prstGeom prst="rect">
            <a:avLst/>
          </a:prstGeom>
        </p:spPr>
      </p:pic>
      <p:pic>
        <p:nvPicPr>
          <p:cNvPr id="7" name="Picture 6" descr="C:\Users\itguest01\Desktop\EYH\20161001_1351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19174"/>
          <a:stretch/>
        </p:blipFill>
        <p:spPr bwMode="auto">
          <a:xfrm>
            <a:off x="5181600" y="3350941"/>
            <a:ext cx="3810000" cy="330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324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2017 General Feedback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391581"/>
              </p:ext>
            </p:extLst>
          </p:nvPr>
        </p:nvGraphicFramePr>
        <p:xfrm>
          <a:off x="381000" y="18288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2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339105"/>
              </p:ext>
            </p:extLst>
          </p:nvPr>
        </p:nvGraphicFramePr>
        <p:xfrm>
          <a:off x="609600" y="838200"/>
          <a:ext cx="7848600" cy="569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7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2017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EYH was a Big Success!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Learned </a:t>
            </a:r>
            <a:r>
              <a:rPr lang="en-US" sz="2400" dirty="0" err="1" smtClean="0"/>
              <a:t>alot</a:t>
            </a:r>
            <a:r>
              <a:rPr lang="en-US" sz="2400" dirty="0" smtClean="0"/>
              <a:t>!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Interested in topic, found new interests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Easy to understand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Everyone was helpful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Got to use equipment, computers,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Opened my eyes to more STEM fields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Helped me focus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Hands-on, games, many activities, one on one interactions, detailed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Loved solving puzzles/played a game/got to test things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7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554</TotalTime>
  <Words>561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Georgia</vt:lpstr>
      <vt:lpstr>Wingdings 2</vt:lpstr>
      <vt:lpstr>Urban</vt:lpstr>
      <vt:lpstr>PowerPoint Presentation</vt:lpstr>
      <vt:lpstr>Goals of EYH</vt:lpstr>
      <vt:lpstr>Get Hands-on and Interactive!</vt:lpstr>
      <vt:lpstr>Workshop Details </vt:lpstr>
      <vt:lpstr>Questions to Expect</vt:lpstr>
      <vt:lpstr>Tips for Workshop Leaders</vt:lpstr>
      <vt:lpstr>2017 General Feedback</vt:lpstr>
      <vt:lpstr>PowerPoint Presentation</vt:lpstr>
      <vt:lpstr>2017 Feedback</vt:lpstr>
      <vt:lpstr>2017 Feedback</vt:lpstr>
      <vt:lpstr>2017 Feedback</vt:lpstr>
      <vt:lpstr>2017 Feedback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Your Horizons</dc:title>
  <dc:creator>Maryam Farsian Flagg</dc:creator>
  <cp:lastModifiedBy>Farsian, Maryam</cp:lastModifiedBy>
  <cp:revision>100</cp:revision>
  <dcterms:created xsi:type="dcterms:W3CDTF">2016-04-15T01:27:34Z</dcterms:created>
  <dcterms:modified xsi:type="dcterms:W3CDTF">2018-09-20T16:05:26Z</dcterms:modified>
</cp:coreProperties>
</file>